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2"/>
  </p:notesMasterIdLst>
  <p:sldIdLst>
    <p:sldId id="508" r:id="rId2"/>
    <p:sldId id="516" r:id="rId3"/>
    <p:sldId id="517" r:id="rId4"/>
    <p:sldId id="518" r:id="rId5"/>
    <p:sldId id="510" r:id="rId6"/>
    <p:sldId id="511" r:id="rId7"/>
    <p:sldId id="512" r:id="rId8"/>
    <p:sldId id="513" r:id="rId9"/>
    <p:sldId id="514" r:id="rId10"/>
    <p:sldId id="515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6600"/>
    <a:srgbClr val="FF9900"/>
    <a:srgbClr val="CEDDEA"/>
    <a:srgbClr val="FFFFCC"/>
    <a:srgbClr val="99CCFF"/>
    <a:srgbClr val="CCFFCC"/>
    <a:srgbClr val="AAD5F8"/>
    <a:srgbClr val="D6E3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2" autoAdjust="0"/>
    <p:restoredTop sz="94660"/>
  </p:normalViewPr>
  <p:slideViewPr>
    <p:cSldViewPr>
      <p:cViewPr varScale="1">
        <p:scale>
          <a:sx n="85" d="100"/>
          <a:sy n="85" d="100"/>
        </p:scale>
        <p:origin x="96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F9433-1EE1-465B-B3A5-4D13C466D280}" type="datetimeFigureOut">
              <a:rPr lang="de-DE" smtClean="0"/>
              <a:t>21.10.2018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C2ADC-A731-4929-A60D-78F94BA2E2F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273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0212CDE-3606-4250-8DAD-0E6CC9B38DE4}" type="datetime1">
              <a:rPr lang="de-DE" smtClean="0"/>
              <a:t>21.10.2018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5496" y="5486400"/>
            <a:ext cx="8879904" cy="1326976"/>
          </a:xfrm>
        </p:spPr>
        <p:txBody>
          <a:bodyPr/>
          <a:lstStyle>
            <a:lvl1pPr marL="0" indent="0" algn="ctr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dirty="0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62860" y="4618724"/>
            <a:ext cx="9018282" cy="78455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4648200"/>
            <a:ext cx="8735888" cy="685800"/>
          </a:xfrm>
        </p:spPr>
        <p:txBody>
          <a:bodyPr anchor="ctr"/>
          <a:lstStyle>
            <a:lvl1pPr algn="ctr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0668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7E6D3-011C-4F08-B557-0AFA9D2EF054}" type="datetime1">
              <a:rPr lang="de-DE" smtClean="0"/>
              <a:t>21.10.2018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837D1BA-616B-4C5A-A970-624B7F056386}" type="datetime1">
              <a:rPr lang="de-DE" smtClean="0"/>
              <a:t>21.10.2018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AB581-599E-4143-8CA1-B4B785A996ED}" type="datetime1">
              <a:rPr lang="de-DE" smtClean="0"/>
              <a:t>21.10.2018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dirty="0" smtClean="0"/>
              <a:t>Textmasterformat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Kapite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18A0-EB00-41AB-BC2B-493EB130690F}" type="datetime1">
              <a:rPr lang="de-DE" smtClean="0"/>
              <a:t>21.10.2018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4235594-4556-4CD3-9A6D-6C3F3D57B06C}" type="datetime1">
              <a:rPr lang="de-DE" smtClean="0"/>
              <a:t>21.10.2018</a:t>
            </a:fld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1375A79-78FB-4FDE-BAE7-D17F41BF6395}" type="datetime1">
              <a:rPr lang="de-DE" smtClean="0"/>
              <a:t>21.10.2018</a:t>
            </a:fld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65F09-24FB-4694-AF4F-20ADBCAD2459}" type="datetime1">
              <a:rPr lang="de-DE" smtClean="0"/>
              <a:t>21.10.2018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4ABB-BC76-42F1-90F3-E6675EF9E4C4}" type="datetime1">
              <a:rPr lang="de-DE" smtClean="0"/>
              <a:t>21.10.2018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49639-098F-49AF-8DC0-011790A3E746}" type="datetime1">
              <a:rPr lang="de-DE" smtClean="0"/>
              <a:t>21.10.2018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6D198DC-61C5-43C6-8DEB-C43D658408A9}" type="datetime1">
              <a:rPr lang="de-DE" smtClean="0"/>
              <a:t>21.10.2018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dirty="0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8AA388-10E2-47CB-8A4B-6939E42A9E0C}" type="datetime1">
              <a:rPr lang="de-DE" smtClean="0"/>
              <a:t>21.10.2018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6" r:id="rId10"/>
    <p:sldLayoutId id="2147483694" r:id="rId11"/>
    <p:sldLayoutId id="2147483695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8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9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5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7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latin typeface="Calibri" pitchFamily="34" charset="0"/>
              </a:rPr>
              <a:t>Erwartungswert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Im </a:t>
                </a:r>
                <a:r>
                  <a:rPr lang="de-DE" sz="2400" dirty="0">
                    <a:latin typeface="Calibri" pitchFamily="34" charset="0"/>
                  </a:rPr>
                  <a:t>Zusammenhang mit Zufallsvariablen gibt es gewisse Kenngrößen, mit denen man sich eine ungefähre Vorstellung über die zugehörige Wahrscheinlichkeitsverteilung machen kann. </a:t>
                </a:r>
                <a:endParaRPr lang="de-DE" sz="2400" dirty="0" smtClean="0"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Bei </a:t>
                </a:r>
                <a:r>
                  <a:rPr lang="de-DE" sz="2400" dirty="0">
                    <a:latin typeface="Calibri" pitchFamily="34" charset="0"/>
                  </a:rPr>
                  <a:t>diesen </a:t>
                </a:r>
                <a:r>
                  <a:rPr lang="de-DE" sz="2400" dirty="0" smtClean="0">
                    <a:latin typeface="Calibri" pitchFamily="34" charset="0"/>
                  </a:rPr>
                  <a:t>Kenngrößen handelt </a:t>
                </a:r>
                <a:r>
                  <a:rPr lang="de-DE" sz="2400" dirty="0">
                    <a:latin typeface="Calibri" pitchFamily="34" charset="0"/>
                  </a:rPr>
                  <a:t>es sich um den </a:t>
                </a:r>
                <a:r>
                  <a:rPr lang="de-DE" sz="2400" b="1" dirty="0" smtClean="0">
                    <a:solidFill>
                      <a:srgbClr val="C00000"/>
                    </a:solidFill>
                    <a:latin typeface="Calibri" pitchFamily="34" charset="0"/>
                  </a:rPr>
                  <a:t>Erwartungswert</a:t>
                </a:r>
                <a:r>
                  <a:rPr lang="de-DE" sz="2400" dirty="0" smtClean="0">
                    <a:latin typeface="Calibri" pitchFamily="34" charset="0"/>
                  </a:rPr>
                  <a:t>, </a:t>
                </a:r>
                <a:r>
                  <a:rPr lang="de-DE" sz="2400" dirty="0">
                    <a:latin typeface="Calibri" pitchFamily="34" charset="0"/>
                  </a:rPr>
                  <a:t>die </a:t>
                </a:r>
                <a:r>
                  <a:rPr lang="de-DE" sz="2400" b="1" dirty="0" smtClean="0">
                    <a:solidFill>
                      <a:srgbClr val="C00000"/>
                    </a:solidFill>
                    <a:latin typeface="Calibri" pitchFamily="34" charset="0"/>
                  </a:rPr>
                  <a:t>Varianz</a:t>
                </a:r>
                <a:r>
                  <a:rPr lang="de-DE" sz="2400" dirty="0" smtClean="0">
                    <a:latin typeface="Calibri" pitchFamily="34" charset="0"/>
                  </a:rPr>
                  <a:t> </a:t>
                </a:r>
                <a:r>
                  <a:rPr lang="de-DE" sz="2400" dirty="0">
                    <a:latin typeface="Calibri" pitchFamily="34" charset="0"/>
                  </a:rPr>
                  <a:t>und </a:t>
                </a:r>
                <a:r>
                  <a:rPr lang="de-DE" sz="2400" dirty="0" smtClean="0">
                    <a:latin typeface="Calibri" pitchFamily="34" charset="0"/>
                  </a:rPr>
                  <a:t>die </a:t>
                </a:r>
                <a:r>
                  <a:rPr lang="de-DE" sz="2400" b="1" dirty="0" smtClean="0">
                    <a:solidFill>
                      <a:srgbClr val="C00000"/>
                    </a:solidFill>
                    <a:latin typeface="Calibri" pitchFamily="34" charset="0"/>
                  </a:rPr>
                  <a:t>Standardabweichung</a:t>
                </a:r>
                <a:r>
                  <a:rPr lang="de-DE" sz="2400" dirty="0" smtClean="0">
                    <a:latin typeface="Calibri" pitchFamily="34" charset="0"/>
                  </a:rPr>
                  <a:t>. </a:t>
                </a:r>
                <a:r>
                  <a:rPr lang="de-DE" sz="2400" dirty="0">
                    <a:latin typeface="Calibri" pitchFamily="34" charset="0"/>
                  </a:rPr>
                  <a:t>In diesem Abi-Kurs beschäftigen uns </a:t>
                </a:r>
                <a:r>
                  <a:rPr lang="de-DE" sz="2400" dirty="0" smtClean="0">
                    <a:latin typeface="Calibri" pitchFamily="34" charset="0"/>
                  </a:rPr>
                  <a:t>ausschließlich mit </a:t>
                </a:r>
                <a:r>
                  <a:rPr lang="de-DE" sz="2400" dirty="0">
                    <a:latin typeface="Calibri" pitchFamily="34" charset="0"/>
                  </a:rPr>
                  <a:t>dem </a:t>
                </a:r>
                <a:r>
                  <a:rPr lang="de-DE" sz="2400" dirty="0" smtClean="0">
                    <a:latin typeface="Calibri" pitchFamily="34" charset="0"/>
                  </a:rPr>
                  <a:t>Erwartungswert.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itchFamily="34" charset="0"/>
                  </a:rPr>
                  <a:t>Formal ist der Erwartungswert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einer Zufallsvariablen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wie folgt definiert:</a:t>
                </a:r>
                <a:endParaRPr lang="de-DE" sz="2400" dirty="0" smtClean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 r="-157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Abgerundetes Rechteck 5"/>
              <p:cNvSpPr/>
              <p:nvPr/>
            </p:nvSpPr>
            <p:spPr>
              <a:xfrm>
                <a:off x="719572" y="5229200"/>
                <a:ext cx="7704856" cy="1080120"/>
              </a:xfrm>
              <a:prstGeom prst="roundRect">
                <a:avLst/>
              </a:prstGeom>
              <a:solidFill>
                <a:srgbClr val="CCFFCC"/>
              </a:solidFill>
              <a:ln>
                <a:noFill/>
              </a:ln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de-DE" sz="2200" b="1" dirty="0">
                    <a:effectLst/>
                    <a:latin typeface="Calibri" pitchFamily="34" charset="0"/>
                    <a:ea typeface="Meiryo"/>
                    <a:cs typeface="Times New Roman"/>
                  </a:rPr>
                  <a:t>Erwartungswert einer Zufallsvariablen </a:t>
                </a:r>
                <a14:m>
                  <m:oMath xmlns:m="http://schemas.openxmlformats.org/officeDocument/2006/math">
                    <m:r>
                      <a:rPr lang="de-DE" sz="2200" b="1" i="1">
                        <a:effectLst/>
                        <a:latin typeface="Cambria Math"/>
                        <a:ea typeface="Meiryo"/>
                        <a:cs typeface="Times New Roman"/>
                      </a:rPr>
                      <m:t>𝑿</m:t>
                    </m:r>
                  </m:oMath>
                </a14:m>
                <a:endParaRPr lang="de-DE" sz="2200" dirty="0">
                  <a:effectLst/>
                  <a:latin typeface="Calibri" pitchFamily="34" charset="0"/>
                  <a:ea typeface="Times New Roman"/>
                  <a:cs typeface="Times New Roman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de-DE" sz="800" dirty="0">
                    <a:effectLst/>
                    <a:latin typeface="Calibri" pitchFamily="34" charset="0"/>
                    <a:ea typeface="Meiryo"/>
                    <a:cs typeface="Times New Roman"/>
                  </a:rPr>
                  <a:t> </a:t>
                </a:r>
                <a:endParaRPr lang="de-DE" sz="800" dirty="0">
                  <a:effectLst/>
                  <a:latin typeface="Calibri" pitchFamily="34" charset="0"/>
                  <a:ea typeface="Times New Roman"/>
                  <a:cs typeface="Times New Roman"/>
                </a:endParaRPr>
              </a:p>
              <a:p>
                <a:pPr algn="just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effectLst/>
                          <a:latin typeface="Cambria Math"/>
                          <a:ea typeface="Meiryo"/>
                          <a:cs typeface="Times New Roman"/>
                        </a:rPr>
                        <m:t>𝐸</m:t>
                      </m:r>
                      <m:d>
                        <m:dPr>
                          <m:ctrlPr>
                            <a:rPr lang="de-DE" sz="2200" i="1">
                              <a:effectLst/>
                              <a:latin typeface="Cambria Math" panose="02040503050406030204" pitchFamily="18" charset="0"/>
                              <a:ea typeface="Meiryo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en-US" sz="2200" i="1">
                              <a:effectLst/>
                              <a:latin typeface="Cambria Math"/>
                              <a:ea typeface="Meiryo"/>
                              <a:cs typeface="Times New Roman"/>
                            </a:rPr>
                            <m:t>𝑋</m:t>
                          </m:r>
                        </m:e>
                      </m:d>
                      <m:r>
                        <a:rPr lang="de-DE" sz="2200" i="1">
                          <a:effectLst/>
                          <a:latin typeface="Cambria Math"/>
                          <a:ea typeface="Meiryo"/>
                          <a:cs typeface="Times New Roman"/>
                        </a:rPr>
                        <m:t>=</m:t>
                      </m:r>
                      <m:sSub>
                        <m:sSubPr>
                          <m:ctrlPr>
                            <a:rPr lang="de-DE" sz="22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Calibri"/>
                            </a:rPr>
                          </m:ctrlPr>
                        </m:sSubPr>
                        <m:e>
                          <m:r>
                            <a:rPr lang="en-US" sz="2200" i="1">
                              <a:effectLst/>
                              <a:latin typeface="Cambria Math"/>
                              <a:ea typeface="Calibri"/>
                              <a:cs typeface="Calibri"/>
                            </a:rPr>
                            <m:t>𝑥</m:t>
                          </m:r>
                        </m:e>
                        <m:sub>
                          <m:r>
                            <a:rPr lang="en-US" sz="2200" i="1">
                              <a:effectLst/>
                              <a:latin typeface="Cambria Math"/>
                              <a:ea typeface="Calibri"/>
                              <a:cs typeface="Calibri"/>
                            </a:rPr>
                            <m:t>1</m:t>
                          </m:r>
                        </m:sub>
                      </m:sSub>
                      <m:r>
                        <a:rPr lang="en-US" sz="2200" i="1">
                          <a:effectLst/>
                          <a:latin typeface="Cambria Math"/>
                          <a:ea typeface="Calibri"/>
                          <a:cs typeface="Calibri"/>
                        </a:rPr>
                        <m:t>⋅</m:t>
                      </m:r>
                      <m:r>
                        <a:rPr lang="en-US" sz="2200" i="1">
                          <a:effectLst/>
                          <a:latin typeface="Cambria Math"/>
                          <a:ea typeface="Calibri"/>
                          <a:cs typeface="Calibri"/>
                        </a:rPr>
                        <m:t>𝑃</m:t>
                      </m:r>
                      <m:d>
                        <m:dPr>
                          <m:ctrlPr>
                            <a:rPr lang="de-DE" sz="22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Calibri"/>
                            </a:rPr>
                          </m:ctrlPr>
                        </m:dPr>
                        <m:e>
                          <m:r>
                            <a:rPr lang="en-US" sz="2200" i="1">
                              <a:effectLst/>
                              <a:latin typeface="Cambria Math"/>
                              <a:ea typeface="Calibri"/>
                              <a:cs typeface="Calibri"/>
                            </a:rPr>
                            <m:t>𝑋</m:t>
                          </m:r>
                          <m:r>
                            <a:rPr lang="en-US" sz="2200" i="1">
                              <a:effectLst/>
                              <a:latin typeface="Cambria Math"/>
                              <a:ea typeface="Calibri"/>
                              <a:cs typeface="Calibri"/>
                            </a:rPr>
                            <m:t>=</m:t>
                          </m:r>
                          <m:sSub>
                            <m:sSubPr>
                              <m:ctrlPr>
                                <a:rPr lang="de-DE" sz="2200" i="1">
                                  <a:effectLst/>
                                  <a:latin typeface="Cambria Math" panose="02040503050406030204" pitchFamily="18" charset="0"/>
                                  <a:ea typeface="Calibri"/>
                                  <a:cs typeface="Calibri"/>
                                </a:rPr>
                              </m:ctrlPr>
                            </m:sSubPr>
                            <m:e>
                              <m:r>
                                <a:rPr lang="en-US" sz="2200" i="1">
                                  <a:effectLst/>
                                  <a:latin typeface="Cambria Math"/>
                                  <a:ea typeface="Calibri"/>
                                  <a:cs typeface="Calibri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200" i="1">
                                  <a:effectLst/>
                                  <a:latin typeface="Cambria Math"/>
                                  <a:ea typeface="Calibri"/>
                                  <a:cs typeface="Calibri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200" i="1">
                          <a:effectLst/>
                          <a:latin typeface="Cambria Math"/>
                          <a:ea typeface="Calibri"/>
                          <a:cs typeface="Calibri"/>
                        </a:rPr>
                        <m:t>+</m:t>
                      </m:r>
                      <m:sSub>
                        <m:sSubPr>
                          <m:ctrlPr>
                            <a:rPr lang="de-DE" sz="22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Calibri"/>
                            </a:rPr>
                          </m:ctrlPr>
                        </m:sSubPr>
                        <m:e>
                          <m:r>
                            <a:rPr lang="en-US" sz="2200" i="1">
                              <a:effectLst/>
                              <a:latin typeface="Cambria Math"/>
                              <a:ea typeface="Calibri"/>
                              <a:cs typeface="Calibri"/>
                            </a:rPr>
                            <m:t>𝑥</m:t>
                          </m:r>
                        </m:e>
                        <m:sub>
                          <m:r>
                            <a:rPr lang="en-US" sz="2200" i="1">
                              <a:effectLst/>
                              <a:latin typeface="Cambria Math"/>
                              <a:ea typeface="Calibri"/>
                              <a:cs typeface="Calibri"/>
                            </a:rPr>
                            <m:t>2</m:t>
                          </m:r>
                        </m:sub>
                      </m:sSub>
                      <m:r>
                        <a:rPr lang="en-US" sz="2200" i="1">
                          <a:effectLst/>
                          <a:latin typeface="Cambria Math"/>
                          <a:ea typeface="Calibri"/>
                          <a:cs typeface="Calibri"/>
                        </a:rPr>
                        <m:t>⋅</m:t>
                      </m:r>
                      <m:r>
                        <a:rPr lang="en-US" sz="2200" i="1">
                          <a:effectLst/>
                          <a:latin typeface="Cambria Math"/>
                          <a:ea typeface="Calibri"/>
                          <a:cs typeface="Calibri"/>
                        </a:rPr>
                        <m:t>𝑃</m:t>
                      </m:r>
                      <m:d>
                        <m:dPr>
                          <m:ctrlPr>
                            <a:rPr lang="de-DE" sz="22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Calibri"/>
                            </a:rPr>
                          </m:ctrlPr>
                        </m:dPr>
                        <m:e>
                          <m:r>
                            <a:rPr lang="en-US" sz="2200" i="1">
                              <a:effectLst/>
                              <a:latin typeface="Cambria Math"/>
                              <a:ea typeface="Calibri"/>
                              <a:cs typeface="Calibri"/>
                            </a:rPr>
                            <m:t>𝑋</m:t>
                          </m:r>
                          <m:r>
                            <a:rPr lang="en-US" sz="2200" i="1">
                              <a:effectLst/>
                              <a:latin typeface="Cambria Math"/>
                              <a:ea typeface="Calibri"/>
                              <a:cs typeface="Calibri"/>
                            </a:rPr>
                            <m:t>=</m:t>
                          </m:r>
                          <m:sSub>
                            <m:sSubPr>
                              <m:ctrlPr>
                                <a:rPr lang="de-DE" sz="2200" i="1">
                                  <a:effectLst/>
                                  <a:latin typeface="Cambria Math" panose="02040503050406030204" pitchFamily="18" charset="0"/>
                                  <a:ea typeface="Calibri"/>
                                  <a:cs typeface="Calibri"/>
                                </a:rPr>
                              </m:ctrlPr>
                            </m:sSubPr>
                            <m:e>
                              <m:r>
                                <a:rPr lang="en-US" sz="2200" i="1">
                                  <a:effectLst/>
                                  <a:latin typeface="Cambria Math"/>
                                  <a:ea typeface="Calibri"/>
                                  <a:cs typeface="Calibri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200" i="1">
                                  <a:effectLst/>
                                  <a:latin typeface="Cambria Math"/>
                                  <a:ea typeface="Calibri"/>
                                  <a:cs typeface="Calibri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de-DE" sz="2200">
                          <a:effectLst/>
                          <a:latin typeface="Cambria Math"/>
                          <a:ea typeface="Calibri"/>
                          <a:cs typeface="Calibri"/>
                        </a:rPr>
                        <m:t>+…+</m:t>
                      </m:r>
                      <m:sSub>
                        <m:sSubPr>
                          <m:ctrlPr>
                            <a:rPr lang="de-DE" sz="22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Calibri"/>
                            </a:rPr>
                          </m:ctrlPr>
                        </m:sSubPr>
                        <m:e>
                          <m:r>
                            <a:rPr lang="en-US" sz="2200" i="1">
                              <a:effectLst/>
                              <a:latin typeface="Cambria Math"/>
                              <a:ea typeface="Calibri"/>
                              <a:cs typeface="Calibri"/>
                            </a:rPr>
                            <m:t>𝑥</m:t>
                          </m:r>
                        </m:e>
                        <m:sub>
                          <m:r>
                            <a:rPr lang="en-US" sz="2200" i="1">
                              <a:effectLst/>
                              <a:latin typeface="Cambria Math"/>
                              <a:ea typeface="Calibri"/>
                              <a:cs typeface="Calibri"/>
                            </a:rPr>
                            <m:t>𝑛</m:t>
                          </m:r>
                        </m:sub>
                      </m:sSub>
                      <m:r>
                        <a:rPr lang="en-US" sz="2200" i="1">
                          <a:effectLst/>
                          <a:latin typeface="Cambria Math"/>
                          <a:ea typeface="Calibri"/>
                          <a:cs typeface="Calibri"/>
                        </a:rPr>
                        <m:t>⋅</m:t>
                      </m:r>
                      <m:r>
                        <a:rPr lang="en-US" sz="2200" i="1">
                          <a:effectLst/>
                          <a:latin typeface="Cambria Math"/>
                          <a:ea typeface="Calibri"/>
                          <a:cs typeface="Calibri"/>
                        </a:rPr>
                        <m:t>𝑃</m:t>
                      </m:r>
                      <m:d>
                        <m:dPr>
                          <m:ctrlPr>
                            <a:rPr lang="de-DE" sz="22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Calibri"/>
                            </a:rPr>
                          </m:ctrlPr>
                        </m:dPr>
                        <m:e>
                          <m:r>
                            <a:rPr lang="en-US" sz="2200" i="1">
                              <a:effectLst/>
                              <a:latin typeface="Cambria Math"/>
                              <a:ea typeface="Calibri"/>
                              <a:cs typeface="Calibri"/>
                            </a:rPr>
                            <m:t>𝑋</m:t>
                          </m:r>
                          <m:r>
                            <a:rPr lang="en-US" sz="2200" i="1">
                              <a:effectLst/>
                              <a:latin typeface="Cambria Math"/>
                              <a:ea typeface="Calibri"/>
                              <a:cs typeface="Calibri"/>
                            </a:rPr>
                            <m:t>=</m:t>
                          </m:r>
                          <m:sSub>
                            <m:sSubPr>
                              <m:ctrlPr>
                                <a:rPr lang="de-DE" sz="2200" i="1">
                                  <a:effectLst/>
                                  <a:latin typeface="Cambria Math" panose="02040503050406030204" pitchFamily="18" charset="0"/>
                                  <a:ea typeface="Calibri"/>
                                  <a:cs typeface="Calibri"/>
                                </a:rPr>
                              </m:ctrlPr>
                            </m:sSubPr>
                            <m:e>
                              <m:r>
                                <a:rPr lang="en-US" sz="2200" i="1">
                                  <a:effectLst/>
                                  <a:latin typeface="Cambria Math"/>
                                  <a:ea typeface="Calibri"/>
                                  <a:cs typeface="Calibri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200" i="1">
                                  <a:effectLst/>
                                  <a:latin typeface="Cambria Math"/>
                                  <a:ea typeface="Calibri"/>
                                  <a:cs typeface="Calibri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de-DE" sz="2200" dirty="0">
                  <a:effectLst/>
                  <a:latin typeface="Calibri" pitchFamily="34" charset="0"/>
                  <a:ea typeface="Times New Roman"/>
                  <a:cs typeface="Times New Roman"/>
                </a:endParaRPr>
              </a:p>
            </p:txBody>
          </p:sp>
        </mc:Choice>
        <mc:Fallback xmlns="">
          <p:sp>
            <p:nvSpPr>
              <p:cNvPr id="6" name="Abgerundetes Rechtec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572" y="5229200"/>
                <a:ext cx="7704856" cy="1080120"/>
              </a:xfrm>
              <a:prstGeom prst="roundRect">
                <a:avLst/>
              </a:prstGeom>
              <a:blipFill>
                <a:blip r:embed="rId3"/>
                <a:stretch>
                  <a:fillRect l="-316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083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latin typeface="Calibri" pitchFamily="34" charset="0"/>
              </a:rPr>
              <a:t>Lösung zu Rechenbeispiel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457200" lvl="0" indent="-457200">
                  <a:buClrTx/>
                  <a:buSzPct val="100000"/>
                  <a:buFont typeface="+mj-lt"/>
                  <a:buAutoNum type="alphaLcParenR" startAt="2"/>
                </a:pPr>
                <a:r>
                  <a:rPr lang="de-DE" sz="2400" dirty="0" smtClean="0">
                    <a:latin typeface="Calibri" pitchFamily="34" charset="0"/>
                  </a:rPr>
                  <a:t>Ein </a:t>
                </a:r>
                <a:r>
                  <a:rPr lang="de-DE" sz="2400" dirty="0">
                    <a:latin typeface="Calibri" pitchFamily="34" charset="0"/>
                  </a:rPr>
                  <a:t>Spiel ist dann fair, wenn der erwartete Gewinn genauso hoch ist wie der Einsatz, d.h. wenn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=1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gilt. Den Auszahlungsbetrag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𝑎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im Gewinnfall berechnen wir dann mit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=0⋅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de-DE" sz="2400" i="1">
                        <a:latin typeface="Cambria Math"/>
                      </a:rPr>
                      <m:t>+</m:t>
                    </m:r>
                    <m:r>
                      <a:rPr lang="de-DE" sz="2400" i="1">
                        <a:latin typeface="Cambria Math"/>
                      </a:rPr>
                      <m:t>𝑎</m:t>
                    </m:r>
                    <m:r>
                      <a:rPr lang="de-DE" sz="2400" i="1">
                        <a:latin typeface="Cambria Math"/>
                      </a:rPr>
                      <m:t>⋅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de-DE" sz="2400" i="1">
                        <a:latin typeface="Cambria Math"/>
                      </a:rPr>
                      <m:t>=1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, woraus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𝑎</m:t>
                    </m:r>
                    <m:r>
                      <a:rPr lang="de-DE" sz="2400" i="1">
                        <a:latin typeface="Cambria Math"/>
                      </a:rPr>
                      <m:t>=6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(Euro) folgt.</a:t>
                </a:r>
                <a:br>
                  <a:rPr lang="de-DE" sz="2400" dirty="0">
                    <a:latin typeface="Calibri" pitchFamily="34" charset="0"/>
                  </a:rPr>
                </a:br>
                <a:r>
                  <a:rPr lang="de-DE" sz="2400" dirty="0">
                    <a:latin typeface="Calibri" pitchFamily="34" charset="0"/>
                  </a:rPr>
                  <a:t/>
                </a:r>
                <a:br>
                  <a:rPr lang="de-DE" sz="2400" dirty="0">
                    <a:latin typeface="Calibri" pitchFamily="34" charset="0"/>
                  </a:rPr>
                </a:br>
                <a:r>
                  <a:rPr lang="de-DE" sz="2400" b="1" dirty="0">
                    <a:solidFill>
                      <a:srgbClr val="0000FF"/>
                    </a:solidFill>
                    <a:latin typeface="Calibri" pitchFamily="34" charset="0"/>
                  </a:rPr>
                  <a:t>Ergebnis:</a:t>
                </a:r>
                <a:r>
                  <a:rPr lang="de-DE" sz="2400" dirty="0">
                    <a:latin typeface="Calibri" pitchFamily="34" charset="0"/>
                  </a:rPr>
                  <a:t> Damit das Spiel fair wird muss der </a:t>
                </a:r>
                <a:r>
                  <a:rPr lang="de-DE" sz="2400" dirty="0" smtClean="0">
                    <a:latin typeface="Calibri" pitchFamily="34" charset="0"/>
                  </a:rPr>
                  <a:t>Auszahlungs-betrag </a:t>
                </a:r>
                <a:r>
                  <a:rPr lang="de-DE" sz="2400" dirty="0">
                    <a:latin typeface="Calibri" pitchFamily="34" charset="0"/>
                  </a:rPr>
                  <a:t>im Falle eines Gewinns auf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6 €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festgelegt werden.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itchFamily="34" charset="0"/>
                  </a:rPr>
                  <a:t> </a:t>
                </a:r>
              </a:p>
              <a:p>
                <a:pPr marL="0" indent="0">
                  <a:buNone/>
                </a:pPr>
                <a:endParaRPr lang="de-DE" sz="24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 t="-1221" r="-37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Gerade Verbindung 5"/>
          <p:cNvCxnSpPr/>
          <p:nvPr/>
        </p:nvCxnSpPr>
        <p:spPr>
          <a:xfrm>
            <a:off x="5364088" y="4365104"/>
            <a:ext cx="432048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5220072" y="3212976"/>
            <a:ext cx="864096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456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Calibri" pitchFamily="34" charset="0"/>
              </a:rPr>
              <a:t>Deutung des Erwartungswerts</a:t>
            </a:r>
            <a:endParaRPr lang="de-DE" dirty="0"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Wir </a:t>
                </a:r>
                <a:r>
                  <a:rPr lang="de-DE" sz="2400" dirty="0">
                    <a:latin typeface="Calibri" pitchFamily="34" charset="0"/>
                  </a:rPr>
                  <a:t>können diese Formel in Worten etwa wie folgt verstehen. Eine Zufallsvariable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kann gewisse Werte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sz="2400" dirty="0" smtClean="0">
                    <a:latin typeface="Calibri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de-DE" sz="2400" dirty="0" smtClean="0">
                    <a:latin typeface="Calibri" pitchFamily="34" charset="0"/>
                  </a:rPr>
                  <a:t> bis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sz="2400" dirty="0" smtClean="0">
                    <a:latin typeface="Calibri" pitchFamily="34" charset="0"/>
                  </a:rPr>
                  <a:t> </a:t>
                </a:r>
                <a:r>
                  <a:rPr lang="de-DE" sz="2400" dirty="0">
                    <a:latin typeface="Calibri" pitchFamily="34" charset="0"/>
                  </a:rPr>
                  <a:t>annehmen. </a:t>
                </a:r>
                <a:r>
                  <a:rPr lang="de-DE" sz="2400" dirty="0" smtClean="0">
                    <a:latin typeface="Calibri" pitchFamily="34" charset="0"/>
                  </a:rPr>
                  <a:t>Die </a:t>
                </a:r>
                <a:r>
                  <a:rPr lang="de-DE" sz="2400" dirty="0">
                    <a:latin typeface="Calibri" pitchFamily="34" charset="0"/>
                  </a:rPr>
                  <a:t>Wahrscheinlichkeit, dass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den Wert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4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sz="2400" dirty="0" smtClean="0">
                    <a:latin typeface="Calibri" pitchFamily="34" charset="0"/>
                  </a:rPr>
                  <a:t> annimmt </a:t>
                </a:r>
                <a:r>
                  <a:rPr lang="de-DE" sz="2400" dirty="0">
                    <a:latin typeface="Calibri" pitchFamily="34" charset="0"/>
                  </a:rPr>
                  <a:t>ist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sz="2400" i="1" dirty="0" err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400" i="1" dirty="0" err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2400" dirty="0" smtClean="0">
                    <a:latin typeface="Calibri" pitchFamily="34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Das </a:t>
                </a:r>
                <a:r>
                  <a:rPr lang="de-DE" sz="2400" dirty="0">
                    <a:latin typeface="Calibri" pitchFamily="34" charset="0"/>
                  </a:rPr>
                  <a:t>Produkt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sz="2400" i="1" dirty="0" err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 err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400" i="1" dirty="0" err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2400" dirty="0" smtClean="0">
                    <a:latin typeface="Calibri" pitchFamily="34" charset="0"/>
                  </a:rPr>
                  <a:t> </a:t>
                </a:r>
                <a:r>
                  <a:rPr lang="de-DE" sz="2400" dirty="0">
                    <a:latin typeface="Calibri" pitchFamily="34" charset="0"/>
                  </a:rPr>
                  <a:t>verleiht dem Wert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sz="2400" dirty="0" smtClean="0">
                    <a:latin typeface="Calibri" pitchFamily="34" charset="0"/>
                  </a:rPr>
                  <a:t> </a:t>
                </a:r>
                <a:r>
                  <a:rPr lang="de-DE" sz="2400" dirty="0">
                    <a:latin typeface="Calibri" pitchFamily="34" charset="0"/>
                  </a:rPr>
                  <a:t>nun ein gewisses </a:t>
                </a:r>
                <a:r>
                  <a:rPr lang="de-DE" sz="2400" dirty="0" smtClean="0">
                    <a:latin typeface="Calibri" pitchFamily="34" charset="0"/>
                  </a:rPr>
                  <a:t>„Gewicht“. </a:t>
                </a:r>
                <a:r>
                  <a:rPr lang="de-DE" sz="2400" dirty="0">
                    <a:latin typeface="Calibri" pitchFamily="34" charset="0"/>
                  </a:rPr>
                  <a:t>Der Wert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de-DE" sz="240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sz="2400" dirty="0" smtClean="0">
                    <a:latin typeface="Calibri" pitchFamily="34" charset="0"/>
                  </a:rPr>
                  <a:t> </a:t>
                </a:r>
                <a:r>
                  <a:rPr lang="de-DE" sz="2400" dirty="0">
                    <a:latin typeface="Calibri" pitchFamily="34" charset="0"/>
                  </a:rPr>
                  <a:t>trägt also nur zu einem gewissen Anteil zu der obigen Summe bei.</a:t>
                </a:r>
              </a:p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Insofern </a:t>
                </a:r>
                <a:r>
                  <a:rPr lang="de-DE" sz="2400" dirty="0">
                    <a:latin typeface="Calibri" pitchFamily="34" charset="0"/>
                  </a:rPr>
                  <a:t>dürfen wir den Erwartungswert als den </a:t>
                </a:r>
                <a:r>
                  <a:rPr lang="de-DE" sz="2400" b="1" dirty="0" smtClean="0">
                    <a:solidFill>
                      <a:srgbClr val="C00000"/>
                    </a:solidFill>
                    <a:latin typeface="Calibri" pitchFamily="34" charset="0"/>
                  </a:rPr>
                  <a:t>„gewichteten Mittelwert“</a:t>
                </a:r>
                <a:r>
                  <a:rPr lang="de-DE" sz="2400" dirty="0" smtClean="0">
                    <a:latin typeface="Calibri" pitchFamily="34" charset="0"/>
                  </a:rPr>
                  <a:t> </a:t>
                </a:r>
                <a:r>
                  <a:rPr lang="de-DE" sz="2400" dirty="0">
                    <a:latin typeface="Calibri" pitchFamily="34" charset="0"/>
                  </a:rPr>
                  <a:t>der betreffenden Wahrscheinlichkeitsverteilung </a:t>
                </a:r>
                <a:r>
                  <a:rPr lang="de-DE" sz="2400" dirty="0" smtClean="0">
                    <a:latin typeface="Calibri" pitchFamily="34" charset="0"/>
                  </a:rPr>
                  <a:t>ansehen</a:t>
                </a:r>
                <a:endParaRPr lang="de-DE" sz="22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320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Calibri" pitchFamily="34" charset="0"/>
              </a:rPr>
              <a:t>Veranschaulichung</a:t>
            </a:r>
            <a:endParaRPr lang="de-DE" dirty="0"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200" dirty="0" smtClean="0">
                    <a:latin typeface="Calibri" pitchFamily="34" charset="0"/>
                  </a:rPr>
                  <a:t>Wir </a:t>
                </a:r>
                <a:r>
                  <a:rPr lang="de-DE" sz="2200" dirty="0">
                    <a:latin typeface="Calibri" pitchFamily="34" charset="0"/>
                  </a:rPr>
                  <a:t>denken uns einen Stab, </a:t>
                </a:r>
                <a:r>
                  <a:rPr lang="de-DE" sz="2200" dirty="0" smtClean="0">
                    <a:latin typeface="Calibri" pitchFamily="34" charset="0"/>
                  </a:rPr>
                  <a:t>der </a:t>
                </a:r>
                <a:r>
                  <a:rPr lang="de-DE" sz="2200" dirty="0">
                    <a:latin typeface="Calibri" pitchFamily="34" charset="0"/>
                  </a:rPr>
                  <a:t>für </a:t>
                </a:r>
                <a:r>
                  <a:rPr lang="de-DE" sz="2200" dirty="0" smtClean="0">
                    <a:latin typeface="Calibri" pitchFamily="34" charset="0"/>
                  </a:rPr>
                  <a:t>jeden </a:t>
                </a:r>
                <a:r>
                  <a:rPr lang="de-DE" sz="2200" dirty="0">
                    <a:latin typeface="Calibri" pitchFamily="34" charset="0"/>
                  </a:rPr>
                  <a:t>Wert einer </a:t>
                </a:r>
                <a:r>
                  <a:rPr lang="de-DE" sz="2200" dirty="0" smtClean="0">
                    <a:latin typeface="Calibri" pitchFamily="34" charset="0"/>
                  </a:rPr>
                  <a:t>Zufallsvariablen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de-DE" sz="2200" dirty="0">
                    <a:latin typeface="Calibri" pitchFamily="34" charset="0"/>
                  </a:rPr>
                  <a:t> </a:t>
                </a:r>
                <a:r>
                  <a:rPr lang="de-DE" sz="2200" dirty="0" smtClean="0">
                    <a:latin typeface="Calibri" pitchFamily="34" charset="0"/>
                  </a:rPr>
                  <a:t>eine </a:t>
                </a:r>
                <a:r>
                  <a:rPr lang="de-DE" sz="2200" dirty="0">
                    <a:latin typeface="Calibri" pitchFamily="34" charset="0"/>
                  </a:rPr>
                  <a:t>Markierung enthält.</a:t>
                </a:r>
              </a:p>
              <a:p>
                <a:pPr marL="0" indent="0">
                  <a:buNone/>
                </a:pPr>
                <a:r>
                  <a:rPr lang="de-DE" sz="2200" dirty="0" smtClean="0">
                    <a:latin typeface="Calibri" pitchFamily="34" charset="0"/>
                  </a:rPr>
                  <a:t>An </a:t>
                </a:r>
                <a:r>
                  <a:rPr lang="de-DE" sz="2200" dirty="0">
                    <a:latin typeface="Calibri" pitchFamily="34" charset="0"/>
                  </a:rPr>
                  <a:t>jeder Markierung hängt ein </a:t>
                </a:r>
                <a:r>
                  <a:rPr lang="de-DE" sz="2200" dirty="0" smtClean="0">
                    <a:latin typeface="Calibri" pitchFamily="34" charset="0"/>
                  </a:rPr>
                  <a:t>Gewicht</a:t>
                </a:r>
                <a:r>
                  <a:rPr lang="de-DE" sz="2200" dirty="0">
                    <a:latin typeface="Calibri" pitchFamily="34" charset="0"/>
                  </a:rPr>
                  <a:t>, das der jeweiligen </a:t>
                </a:r>
                <a:r>
                  <a:rPr lang="de-DE" sz="2200" dirty="0" smtClean="0">
                    <a:latin typeface="Calibri" pitchFamily="34" charset="0"/>
                  </a:rPr>
                  <a:t/>
                </a:r>
                <a:br>
                  <a:rPr lang="de-DE" sz="2200" dirty="0" smtClean="0">
                    <a:latin typeface="Calibri" pitchFamily="34" charset="0"/>
                  </a:rPr>
                </a:br>
                <a:r>
                  <a:rPr lang="de-DE" sz="2200" dirty="0" smtClean="0">
                    <a:latin typeface="Calibri" pitchFamily="34" charset="0"/>
                  </a:rPr>
                  <a:t>Wahrscheinlichkeit </a:t>
                </a:r>
                <a:r>
                  <a:rPr lang="de-DE" sz="2200" dirty="0">
                    <a:latin typeface="Calibri" pitchFamily="34" charset="0"/>
                  </a:rPr>
                  <a:t>entspricht.</a:t>
                </a:r>
              </a:p>
              <a:p>
                <a:pPr marL="0" indent="0">
                  <a:buNone/>
                </a:pPr>
                <a:r>
                  <a:rPr lang="de-DE" sz="2200" dirty="0" smtClean="0">
                    <a:latin typeface="Calibri" pitchFamily="34" charset="0"/>
                  </a:rPr>
                  <a:t>Die </a:t>
                </a:r>
                <a:r>
                  <a:rPr lang="de-DE" sz="2200" dirty="0">
                    <a:latin typeface="Calibri" pitchFamily="34" charset="0"/>
                  </a:rPr>
                  <a:t>Stelle des Schwerpunkts bzw. Gleichgewichtspunkts nennt man den Erwartungswert.</a:t>
                </a: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972" t="-9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Grafik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6890" y="3848100"/>
            <a:ext cx="4150221" cy="20162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713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Calibri" pitchFamily="34" charset="0"/>
              </a:rPr>
              <a:t>Ein Gewicht bei Markierung 0?</a:t>
            </a:r>
            <a:endParaRPr lang="de-DE" dirty="0"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200" dirty="0" smtClean="0">
                    <a:latin typeface="Calibri" pitchFamily="34" charset="0"/>
                  </a:rPr>
                  <a:t>Es gibt jedoch einen </a:t>
                </a:r>
                <a:r>
                  <a:rPr lang="de-DE" sz="2200" dirty="0">
                    <a:latin typeface="Calibri" pitchFamily="34" charset="0"/>
                  </a:rPr>
                  <a:t>kleinen </a:t>
                </a:r>
                <a:r>
                  <a:rPr lang="de-DE" sz="2200" dirty="0" smtClean="0">
                    <a:latin typeface="Calibri" pitchFamily="34" charset="0"/>
                  </a:rPr>
                  <a:t>Haken! </a:t>
                </a:r>
                <a:br>
                  <a:rPr lang="de-DE" sz="2200" dirty="0" smtClean="0">
                    <a:latin typeface="Calibri" pitchFamily="34" charset="0"/>
                  </a:rPr>
                </a:br>
                <a:r>
                  <a:rPr lang="de-DE" sz="2200" dirty="0" smtClean="0">
                    <a:latin typeface="Calibri" pitchFamily="34" charset="0"/>
                  </a:rPr>
                  <a:t>In </a:t>
                </a:r>
                <a:r>
                  <a:rPr lang="de-DE" sz="2200" dirty="0">
                    <a:latin typeface="Calibri" pitchFamily="34" charset="0"/>
                  </a:rPr>
                  <a:t>der Abbildung gibt es nämlich eine Markierung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de-DE" sz="2200" dirty="0" smtClean="0">
                    <a:latin typeface="Calibri" pitchFamily="34" charset="0"/>
                  </a:rPr>
                  <a:t>, an </a:t>
                </a:r>
                <a:r>
                  <a:rPr lang="de-DE" sz="2200" dirty="0">
                    <a:latin typeface="Calibri" pitchFamily="34" charset="0"/>
                  </a:rPr>
                  <a:t>der ein Gewicht hängt. </a:t>
                </a:r>
                <a:endParaRPr lang="de-DE" sz="2200" dirty="0" smtClean="0"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200" dirty="0" smtClean="0">
                    <a:latin typeface="Calibri" pitchFamily="34" charset="0"/>
                  </a:rPr>
                  <a:t>Da </a:t>
                </a:r>
                <a:r>
                  <a:rPr lang="de-DE" sz="2200" dirty="0">
                    <a:latin typeface="Calibri" pitchFamily="34" charset="0"/>
                  </a:rPr>
                  <a:t>laut der obigen Definition aber das Produkt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0⋅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=0)</m:t>
                    </m:r>
                  </m:oMath>
                </a14:m>
                <a:r>
                  <a:rPr lang="de-DE" sz="2200" dirty="0">
                    <a:latin typeface="Calibri" pitchFamily="34" charset="0"/>
                  </a:rPr>
                  <a:t> gebildet werden </a:t>
                </a:r>
                <a:r>
                  <a:rPr lang="de-DE" sz="2200" dirty="0" smtClean="0">
                    <a:latin typeface="Calibri" pitchFamily="34" charset="0"/>
                  </a:rPr>
                  <a:t>muss und </a:t>
                </a:r>
                <a:r>
                  <a:rPr lang="de-DE" sz="2200" dirty="0">
                    <a:latin typeface="Calibri" pitchFamily="34" charset="0"/>
                  </a:rPr>
                  <a:t>dieses mit dem Wert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de-DE" sz="2200" dirty="0">
                    <a:latin typeface="Calibri" pitchFamily="34" charset="0"/>
                  </a:rPr>
                  <a:t> (also gar nicht) zu der obigen Summe beiträgt, dürfen wir an unseren </a:t>
                </a:r>
                <a:r>
                  <a:rPr lang="de-DE" sz="2200" dirty="0" smtClean="0">
                    <a:latin typeface="Calibri" pitchFamily="34" charset="0"/>
                  </a:rPr>
                  <a:t>Stab kein </a:t>
                </a:r>
                <a:r>
                  <a:rPr lang="de-DE" sz="2200" dirty="0">
                    <a:latin typeface="Calibri" pitchFamily="34" charset="0"/>
                  </a:rPr>
                  <a:t>Gewicht an die Markierung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de-DE" sz="2200" dirty="0">
                    <a:latin typeface="Calibri" pitchFamily="34" charset="0"/>
                  </a:rPr>
                  <a:t> hängen. Andernfalls wird man von einer solchen </a:t>
                </a:r>
                <a:r>
                  <a:rPr lang="de-DE" sz="2200" dirty="0" smtClean="0">
                    <a:latin typeface="Calibri" pitchFamily="34" charset="0"/>
                  </a:rPr>
                  <a:t>Abbildung leicht </a:t>
                </a:r>
                <a:r>
                  <a:rPr lang="de-DE" sz="2200" dirty="0">
                    <a:latin typeface="Calibri" pitchFamily="34" charset="0"/>
                  </a:rPr>
                  <a:t>in die Irre geführt.</a:t>
                </a: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972" t="-9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4857" y="4543667"/>
            <a:ext cx="4314286" cy="19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56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latin typeface="Calibri" pitchFamily="34" charset="0"/>
              </a:rPr>
              <a:t>Rechenbeispiel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Eines </a:t>
                </a:r>
                <a:r>
                  <a:rPr lang="de-DE" sz="2400" dirty="0">
                    <a:latin typeface="Calibri" pitchFamily="34" charset="0"/>
                  </a:rPr>
                  <a:t>der folgenden fünf Wörter werde zufällig gezogen: </a:t>
                </a:r>
                <a:r>
                  <a:rPr lang="de-DE" sz="2400" dirty="0" smtClean="0">
                    <a:latin typeface="Calibri" pitchFamily="34" charset="0"/>
                  </a:rPr>
                  <a:t/>
                </a:r>
                <a:br>
                  <a:rPr lang="de-DE" sz="2400" dirty="0" smtClean="0">
                    <a:latin typeface="Calibri" pitchFamily="34" charset="0"/>
                  </a:rPr>
                </a:br>
                <a:r>
                  <a:rPr lang="de-DE" sz="2400" dirty="0" smtClean="0">
                    <a:solidFill>
                      <a:srgbClr val="0000FF"/>
                    </a:solidFill>
                    <a:latin typeface="Calibri" pitchFamily="34" charset="0"/>
                  </a:rPr>
                  <a:t>DER </a:t>
                </a:r>
                <a:r>
                  <a:rPr lang="de-DE" sz="2400" cap="all" dirty="0">
                    <a:solidFill>
                      <a:srgbClr val="0000FF"/>
                    </a:solidFill>
                    <a:latin typeface="Calibri" pitchFamily="34" charset="0"/>
                  </a:rPr>
                  <a:t>Zufall regiert die Welt</a:t>
                </a:r>
                <a:r>
                  <a:rPr lang="de-DE" sz="2400" dirty="0">
                    <a:latin typeface="Calibri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itchFamily="34" charset="0"/>
                  </a:rPr>
                  <a:t>Die Zufallsvariable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𝑋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beschreibe die Anzahl der Buchstaben und die Zufallsvariable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𝑌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die Anzahl der Vokale des gezogenen Wortes. Bestimmen Sie die Erwartungswerte der beiden Zufallsvariablen</a:t>
                </a:r>
                <a:r>
                  <a:rPr lang="de-DE" sz="2400" dirty="0" smtClean="0">
                    <a:latin typeface="Calibri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 t="-1085" r="-44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645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latin typeface="Calibri" pitchFamily="34" charset="0"/>
              </a:rPr>
              <a:t>Lösung zu Rechenbeispiel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𝑋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kann die Werte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3, 4, 6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oder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7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annehmen. Der Satz </a:t>
                </a:r>
                <a:r>
                  <a:rPr lang="de-DE" sz="2400" dirty="0" smtClean="0">
                    <a:solidFill>
                      <a:srgbClr val="0000FF"/>
                    </a:solidFill>
                    <a:latin typeface="Calibri" pitchFamily="34" charset="0"/>
                  </a:rPr>
                  <a:t>DER </a:t>
                </a:r>
                <a:r>
                  <a:rPr lang="de-DE" sz="2400" dirty="0">
                    <a:solidFill>
                      <a:srgbClr val="0000FF"/>
                    </a:solidFill>
                    <a:latin typeface="Calibri" pitchFamily="34" charset="0"/>
                  </a:rPr>
                  <a:t>ZUFALL REGIERT DIE </a:t>
                </a:r>
                <a:r>
                  <a:rPr lang="de-DE" sz="2400" dirty="0" smtClean="0">
                    <a:solidFill>
                      <a:srgbClr val="0000FF"/>
                    </a:solidFill>
                    <a:latin typeface="Calibri" pitchFamily="34" charset="0"/>
                  </a:rPr>
                  <a:t>WELT</a:t>
                </a:r>
                <a:r>
                  <a:rPr lang="de-DE" sz="2400" dirty="0" smtClean="0">
                    <a:latin typeface="Calibri" pitchFamily="34" charset="0"/>
                  </a:rPr>
                  <a:t> </a:t>
                </a:r>
                <a:r>
                  <a:rPr lang="de-DE" sz="2400" dirty="0">
                    <a:latin typeface="Calibri" pitchFamily="34" charset="0"/>
                  </a:rPr>
                  <a:t>hat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5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Worte, von denen zwei die Länge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3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haben. Also folgt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𝑋</m:t>
                        </m:r>
                        <m:r>
                          <a:rPr lang="de-DE" sz="2400" i="1">
                            <a:latin typeface="Cambria Math"/>
                          </a:rPr>
                          <m:t>=3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de-DE" sz="2400" i="1">
                        <a:latin typeface="Cambria Math"/>
                      </a:rPr>
                      <m:t>=0,4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. Entsprechend </a:t>
                </a:r>
                <a:r>
                  <a:rPr lang="de-DE" sz="2400" dirty="0" smtClean="0">
                    <a:latin typeface="Calibri" pitchFamily="34" charset="0"/>
                  </a:rPr>
                  <a:t>gilt: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𝑃</m:t>
                    </m:r>
                    <m:r>
                      <a:rPr lang="de-DE" sz="2400" i="1">
                        <a:latin typeface="Cambria Math"/>
                      </a:rPr>
                      <m:t>(</m:t>
                    </m:r>
                    <m:r>
                      <a:rPr lang="de-DE" sz="2400" i="1">
                        <a:latin typeface="Cambria Math"/>
                      </a:rPr>
                      <m:t>𝑋</m:t>
                    </m:r>
                    <m:r>
                      <a:rPr lang="de-DE" sz="2400" i="1">
                        <a:latin typeface="Cambria Math"/>
                      </a:rPr>
                      <m:t>=4)=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de-DE" sz="2400" i="1">
                        <a:latin typeface="Cambria Math"/>
                      </a:rPr>
                      <m:t>=0,2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𝑃</m:t>
                    </m:r>
                    <m:r>
                      <a:rPr lang="de-DE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sz="2400" i="1">
                        <a:latin typeface="Cambria Math"/>
                      </a:rPr>
                      <m:t>𝑋</m:t>
                    </m:r>
                    <m:r>
                      <a:rPr lang="de-DE" sz="2400" i="1">
                        <a:latin typeface="Cambria Math"/>
                      </a:rPr>
                      <m:t>=6)=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de-DE" sz="2400" i="1">
                        <a:latin typeface="Cambria Math"/>
                      </a:rPr>
                      <m:t>=0,2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und </a:t>
                </a:r>
                <a:endParaRPr lang="de-DE" sz="2400" dirty="0" smtClean="0">
                  <a:latin typeface="Calibri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𝑋</m:t>
                        </m:r>
                        <m:r>
                          <a:rPr lang="de-DE" sz="2400" i="1">
                            <a:latin typeface="Cambria Math"/>
                          </a:rPr>
                          <m:t>=7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de-DE" sz="2400" i="1">
                        <a:latin typeface="Cambria Math"/>
                      </a:rPr>
                      <m:t>=0,2</m:t>
                    </m:r>
                  </m:oMath>
                </a14:m>
                <a:r>
                  <a:rPr lang="de-DE" sz="2400" dirty="0" smtClean="0">
                    <a:latin typeface="Calibri" pitchFamily="34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Der </a:t>
                </a:r>
                <a:r>
                  <a:rPr lang="de-DE" sz="2400" dirty="0">
                    <a:latin typeface="Calibri" pitchFamily="34" charset="0"/>
                  </a:rPr>
                  <a:t>Erwartungswert ergibt sich dann durch: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=3⋅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+4⋅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+6⋅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+7⋅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23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=4,6</m:t>
                    </m:r>
                  </m:oMath>
                </a14:m>
                <a:r>
                  <a:rPr lang="de-DE" sz="2400" dirty="0" smtClean="0">
                    <a:latin typeface="Calibri" pitchFamily="34" charset="0"/>
                  </a:rPr>
                  <a:t> </a:t>
                </a:r>
                <a:endParaRPr lang="de-DE" sz="24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 t="-1085" r="-157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Gerade Verbindung 5"/>
          <p:cNvCxnSpPr/>
          <p:nvPr/>
        </p:nvCxnSpPr>
        <p:spPr>
          <a:xfrm>
            <a:off x="683568" y="5229200"/>
            <a:ext cx="648072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5724128" y="5200435"/>
            <a:ext cx="648072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94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latin typeface="Calibri" pitchFamily="34" charset="0"/>
              </a:rPr>
              <a:t>Lösung zu Rechenbeispiel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Die </a:t>
                </a:r>
                <a:r>
                  <a:rPr lang="de-DE" sz="2400" dirty="0">
                    <a:latin typeface="Calibri" pitchFamily="34" charset="0"/>
                  </a:rPr>
                  <a:t>Zufallsvariable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𝑌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kann die Werte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1, 2, 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oder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3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annehmen. Mit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𝑌</m:t>
                        </m:r>
                        <m:r>
                          <a:rPr lang="de-DE" sz="2400" i="1">
                            <a:latin typeface="Cambria Math"/>
                          </a:rPr>
                          <m:t>=1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de-DE" sz="2400" i="1">
                        <a:latin typeface="Cambria Math"/>
                      </a:rPr>
                      <m:t>,  </m:t>
                    </m:r>
                    <m:r>
                      <a:rPr lang="de-DE" sz="24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𝑌</m:t>
                        </m:r>
                        <m:r>
                          <a:rPr lang="de-DE" sz="2400" i="1">
                            <a:latin typeface="Cambria Math"/>
                          </a:rPr>
                          <m:t>=2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de-DE" sz="2400" i="1">
                        <a:latin typeface="Cambria Math"/>
                      </a:rPr>
                      <m:t>,  </m:t>
                    </m:r>
                    <m:r>
                      <a:rPr lang="de-DE" sz="24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𝑌</m:t>
                        </m:r>
                        <m:r>
                          <a:rPr lang="de-DE" sz="2400" i="1">
                            <a:latin typeface="Cambria Math"/>
                          </a:rPr>
                          <m:t>=3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de-DE" sz="2400" dirty="0">
                    <a:latin typeface="Calibri" pitchFamily="34" charset="0"/>
                  </a:rPr>
                  <a:t>  folgt: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𝑌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=1⋅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+2⋅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+3⋅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i="1">
                        <a:latin typeface="Cambria Math"/>
                      </a:rPr>
                      <m:t>=1,</m:t>
                    </m:r>
                    <m:r>
                      <a:rPr lang="de-DE" sz="2400" b="0" i="1" smtClean="0">
                        <a:latin typeface="Cambria Math"/>
                      </a:rPr>
                      <m:t>8</m:t>
                    </m:r>
                  </m:oMath>
                </a14:m>
                <a:r>
                  <a:rPr lang="de-DE" sz="2400" dirty="0" smtClean="0">
                    <a:latin typeface="Calibri" pitchFamily="34" charset="0"/>
                  </a:rPr>
                  <a:t> </a:t>
                </a:r>
                <a:endParaRPr lang="de-DE" sz="2400" dirty="0">
                  <a:latin typeface="Calibri" pitchFamily="34" charset="0"/>
                </a:endParaRPr>
              </a:p>
              <a:p>
                <a:pPr marL="0" indent="0">
                  <a:buNone/>
                </a:pPr>
                <a:endParaRPr lang="en-US" sz="800" b="1" dirty="0" smtClean="0"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en-US" sz="2400" b="1" dirty="0" err="1" smtClean="0">
                    <a:solidFill>
                      <a:srgbClr val="0000FF"/>
                    </a:solidFill>
                    <a:latin typeface="Calibri" pitchFamily="34" charset="0"/>
                  </a:rPr>
                  <a:t>Ergebnis</a:t>
                </a:r>
                <a:r>
                  <a:rPr lang="en-US" sz="2400" b="1" dirty="0">
                    <a:solidFill>
                      <a:srgbClr val="0000FF"/>
                    </a:solidFill>
                    <a:latin typeface="Calibri" pitchFamily="34" charset="0"/>
                  </a:rPr>
                  <a:t>:</a:t>
                </a:r>
                <a:endParaRPr lang="de-DE" sz="2400" dirty="0">
                  <a:solidFill>
                    <a:srgbClr val="0000FF"/>
                  </a:solidFill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Die </a:t>
                </a:r>
                <a:r>
                  <a:rPr lang="de-DE" sz="2400" dirty="0">
                    <a:latin typeface="Calibri" pitchFamily="34" charset="0"/>
                  </a:rPr>
                  <a:t>gesuchten Erwartungswerte sind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=4,6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und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𝑌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=1,</m:t>
                    </m:r>
                    <m:r>
                      <a:rPr lang="de-DE" sz="2400" b="0" i="1" smtClean="0">
                        <a:latin typeface="Cambria Math"/>
                      </a:rPr>
                      <m:t>8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, das bedeutet, dass man (bei langen </a:t>
                </a:r>
                <a:r>
                  <a:rPr lang="de-DE" sz="2400" dirty="0" smtClean="0">
                    <a:latin typeface="Calibri" pitchFamily="34" charset="0"/>
                  </a:rPr>
                  <a:t>Versuchs-reihen</a:t>
                </a:r>
                <a:r>
                  <a:rPr lang="de-DE" sz="2400" dirty="0">
                    <a:latin typeface="Calibri" pitchFamily="34" charset="0"/>
                  </a:rPr>
                  <a:t>) im Schnitt eine Wortlänge von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4,6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erhält und dass ein Wort im Schnitt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1,</m:t>
                    </m:r>
                    <m:r>
                      <a:rPr lang="de-DE" sz="2400" b="0" i="1" smtClean="0">
                        <a:latin typeface="Cambria Math"/>
                      </a:rPr>
                      <m:t>8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Vokale besitzt</a:t>
                </a:r>
                <a:r>
                  <a:rPr lang="de-DE" sz="2400" dirty="0" smtClean="0">
                    <a:latin typeface="Calibri" pitchFamily="34" charset="0"/>
                  </a:rPr>
                  <a:t>.</a:t>
                </a:r>
                <a:endParaRPr lang="de-DE" sz="24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 t="-1085" r="-127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Gerade Verbindung 5"/>
          <p:cNvCxnSpPr/>
          <p:nvPr/>
        </p:nvCxnSpPr>
        <p:spPr>
          <a:xfrm>
            <a:off x="683568" y="3140968"/>
            <a:ext cx="648072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4644008" y="3140968"/>
            <a:ext cx="720080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43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latin typeface="Calibri" pitchFamily="34" charset="0"/>
              </a:rPr>
              <a:t>Rechenbeispiel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dirty="0" smtClean="0">
                    <a:latin typeface="Calibri" pitchFamily="34" charset="0"/>
                  </a:rPr>
                  <a:t>Bei </a:t>
                </a:r>
                <a:r>
                  <a:rPr lang="de-DE" sz="2400" dirty="0">
                    <a:latin typeface="Calibri" pitchFamily="34" charset="0"/>
                  </a:rPr>
                  <a:t>einem Spiel wird ein Würfel </a:t>
                </a:r>
                <a:r>
                  <a:rPr lang="de-DE" sz="2400" dirty="0" smtClean="0">
                    <a:latin typeface="Calibri" pitchFamily="34" charset="0"/>
                  </a:rPr>
                  <a:t>zweimal </a:t>
                </a:r>
                <a:r>
                  <a:rPr lang="de-DE" sz="2400" dirty="0">
                    <a:latin typeface="Calibri" pitchFamily="34" charset="0"/>
                  </a:rPr>
                  <a:t>hintereinander geworfen. Der Spieler gewinnt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2 €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, wenn er einen Pasch (=zweimal dieselbe Zahl) geworfen hat. </a:t>
                </a:r>
              </a:p>
              <a:p>
                <a:pPr marL="457200" lvl="0" indent="-457200">
                  <a:buClrTx/>
                  <a:buSzPct val="100000"/>
                  <a:buFont typeface="+mj-lt"/>
                  <a:buAutoNum type="alphaLcParenR"/>
                </a:pPr>
                <a:r>
                  <a:rPr lang="de-DE" sz="2400" dirty="0" smtClean="0">
                    <a:latin typeface="Calibri" pitchFamily="34" charset="0"/>
                  </a:rPr>
                  <a:t>Berechne </a:t>
                </a:r>
                <a:r>
                  <a:rPr lang="de-DE" sz="2400" dirty="0">
                    <a:latin typeface="Calibri" pitchFamily="34" charset="0"/>
                  </a:rPr>
                  <a:t>den erwarteten Gewinn! </a:t>
                </a:r>
              </a:p>
              <a:p>
                <a:pPr marL="457200" lvl="0" indent="-457200">
                  <a:buClrTx/>
                  <a:buSzPct val="100000"/>
                  <a:buFont typeface="+mj-lt"/>
                  <a:buAutoNum type="alphaLcParenR"/>
                </a:pPr>
                <a:r>
                  <a:rPr lang="de-DE" sz="2400" dirty="0">
                    <a:latin typeface="Calibri" pitchFamily="34" charset="0"/>
                  </a:rPr>
                  <a:t>Berechne, wie groß der auszuzahlende Betrag im Gewinnfall sein müsste, damit bei einem Einsatz von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1€ 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das Spiel fair ist! </a:t>
                </a:r>
              </a:p>
              <a:p>
                <a:pPr marL="0" indent="0">
                  <a:buNone/>
                </a:pPr>
                <a:endParaRPr lang="de-DE" sz="24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 r="-74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374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latin typeface="Calibri" pitchFamily="34" charset="0"/>
              </a:rPr>
              <a:t>Lösung zu Rechenbeispiel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457200" lvl="0" indent="-457200">
                  <a:buClrTx/>
                  <a:buSzPct val="100000"/>
                  <a:buFont typeface="+mj-lt"/>
                  <a:buAutoNum type="alphaLcParenR"/>
                </a:pPr>
                <a:r>
                  <a:rPr lang="de-DE" sz="2400" dirty="0" smtClean="0">
                    <a:latin typeface="Calibri" pitchFamily="34" charset="0"/>
                  </a:rPr>
                  <a:t>Hier </a:t>
                </a:r>
                <a:r>
                  <a:rPr lang="de-DE" sz="2400" dirty="0">
                    <a:latin typeface="Calibri" pitchFamily="34" charset="0"/>
                  </a:rPr>
                  <a:t>stellt die Zufallsvariable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𝑋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den Gewinn dar. Der Spieler gewinnt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0 €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, wenn er zwei verschiedene Zahlen wirft und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2 €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, wenn er einen Pasch wirft. Demnach ist </a:t>
                </a:r>
                <a:r>
                  <a:rPr lang="de-DE" sz="2400" dirty="0" smtClean="0">
                    <a:latin typeface="Calibri" pitchFamily="34" charset="0"/>
                  </a:rPr>
                  <a:t/>
                </a:r>
                <a:br>
                  <a:rPr lang="de-DE" sz="2400" dirty="0" smtClean="0">
                    <a:latin typeface="Calibri" pitchFamily="34" charset="0"/>
                  </a:rPr>
                </a:b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𝑋</m:t>
                        </m:r>
                        <m:r>
                          <a:rPr lang="de-DE" sz="2400" i="1">
                            <a:latin typeface="Cambria Math"/>
                          </a:rPr>
                          <m:t>=0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30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36</m:t>
                        </m:r>
                      </m:den>
                    </m:f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de-DE" sz="2400" dirty="0">
                    <a:latin typeface="Calibri" pitchFamily="34" charset="0"/>
                  </a:rPr>
                  <a:t> und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𝑋</m:t>
                        </m:r>
                        <m:r>
                          <a:rPr lang="de-DE" sz="2400" i="1">
                            <a:latin typeface="Cambria Math"/>
                          </a:rPr>
                          <m:t>=2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36</m:t>
                        </m:r>
                      </m:den>
                    </m:f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de-DE" sz="2400" dirty="0">
                    <a:latin typeface="Calibri" pitchFamily="34" charset="0"/>
                  </a:rPr>
                  <a:t>. </a:t>
                </a:r>
                <a:r>
                  <a:rPr lang="de-DE" sz="2400" dirty="0" smtClean="0">
                    <a:latin typeface="Calibri" pitchFamily="34" charset="0"/>
                  </a:rPr>
                  <a:t/>
                </a:r>
                <a:br>
                  <a:rPr lang="de-DE" sz="2400" dirty="0" smtClean="0">
                    <a:latin typeface="Calibri" pitchFamily="34" charset="0"/>
                  </a:rPr>
                </a:br>
                <a:r>
                  <a:rPr lang="de-DE" sz="2400" dirty="0" smtClean="0">
                    <a:latin typeface="Calibri" pitchFamily="34" charset="0"/>
                  </a:rPr>
                  <a:t>Der </a:t>
                </a:r>
                <a:r>
                  <a:rPr lang="de-DE" sz="2400" dirty="0">
                    <a:latin typeface="Calibri" pitchFamily="34" charset="0"/>
                  </a:rPr>
                  <a:t>erwartete Gewinn ist dann </a:t>
                </a:r>
                <a:r>
                  <a:rPr lang="de-DE" sz="2400" dirty="0" smtClean="0">
                    <a:latin typeface="Calibri" pitchFamily="34" charset="0"/>
                  </a:rPr>
                  <a:t/>
                </a:r>
                <a:br>
                  <a:rPr lang="de-DE" sz="2400" dirty="0" smtClean="0">
                    <a:latin typeface="Calibri" pitchFamily="34" charset="0"/>
                  </a:rPr>
                </a:b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𝐸</m:t>
                    </m:r>
                    <m:d>
                      <m:d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>
                            <a:latin typeface="Cambria Math"/>
                          </a:rPr>
                          <m:t>𝑋</m:t>
                        </m:r>
                      </m:e>
                    </m:d>
                    <m:r>
                      <a:rPr lang="de-DE" sz="2400" i="1">
                        <a:latin typeface="Cambria Math"/>
                      </a:rPr>
                      <m:t>=0⋅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de-DE" sz="2400" i="1">
                        <a:latin typeface="Cambria Math"/>
                      </a:rPr>
                      <m:t>+2⋅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de-DE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de-DE" sz="2400" i="1">
                        <a:latin typeface="Cambria Math"/>
                      </a:rPr>
                      <m:t>=0,33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. </a:t>
                </a:r>
                <a:br>
                  <a:rPr lang="de-DE" sz="2400" dirty="0">
                    <a:latin typeface="Calibri" pitchFamily="34" charset="0"/>
                  </a:rPr>
                </a:br>
                <a:r>
                  <a:rPr lang="de-DE" sz="2400" dirty="0">
                    <a:latin typeface="Calibri" pitchFamily="34" charset="0"/>
                  </a:rPr>
                  <a:t/>
                </a:r>
                <a:br>
                  <a:rPr lang="de-DE" sz="2400" dirty="0">
                    <a:latin typeface="Calibri" pitchFamily="34" charset="0"/>
                  </a:rPr>
                </a:br>
                <a:r>
                  <a:rPr lang="de-DE" sz="2400" b="1" dirty="0">
                    <a:solidFill>
                      <a:srgbClr val="0000FF"/>
                    </a:solidFill>
                    <a:latin typeface="Calibri" pitchFamily="34" charset="0"/>
                  </a:rPr>
                  <a:t>Ergebnis:</a:t>
                </a:r>
                <a:r>
                  <a:rPr lang="de-DE" sz="2400" dirty="0">
                    <a:latin typeface="Calibri" pitchFamily="34" charset="0"/>
                  </a:rPr>
                  <a:t> Der erwartete Gewinn beträgt etwa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33</m:t>
                    </m:r>
                  </m:oMath>
                </a14:m>
                <a:r>
                  <a:rPr lang="de-DE" sz="2400" dirty="0">
                    <a:latin typeface="Calibri" pitchFamily="34" charset="0"/>
                  </a:rPr>
                  <a:t> Cent</a:t>
                </a:r>
                <a:r>
                  <a:rPr lang="de-DE" sz="2400" dirty="0" smtClean="0">
                    <a:latin typeface="Calibri" pitchFamily="34" charset="0"/>
                  </a:rPr>
                  <a:t>.</a:t>
                </a:r>
                <a:endParaRPr lang="de-DE" sz="24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 t="-122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Gerade Verbindung 5"/>
          <p:cNvCxnSpPr/>
          <p:nvPr/>
        </p:nvCxnSpPr>
        <p:spPr>
          <a:xfrm>
            <a:off x="1115616" y="4149080"/>
            <a:ext cx="720080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4211960" y="4119653"/>
            <a:ext cx="864096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6804248" y="4941168"/>
            <a:ext cx="1080120" cy="0"/>
          </a:xfrm>
          <a:prstGeom prst="line">
            <a:avLst/>
          </a:prstGeom>
          <a:ln w="2222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61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Benutzerdefiniert 1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0000FF"/>
      </a:hlink>
      <a:folHlink>
        <a:srgbClr val="7030A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321</Words>
  <Application>Microsoft Office PowerPoint</Application>
  <PresentationFormat>Bildschirmpräsentation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7" baseType="lpstr">
      <vt:lpstr>Calibri</vt:lpstr>
      <vt:lpstr>Cambria Math</vt:lpstr>
      <vt:lpstr>Meiryo</vt:lpstr>
      <vt:lpstr>Times New Roman</vt:lpstr>
      <vt:lpstr>Wingdings</vt:lpstr>
      <vt:lpstr>Wingdings 2</vt:lpstr>
      <vt:lpstr>Galathea</vt:lpstr>
      <vt:lpstr>Erwartungswert</vt:lpstr>
      <vt:lpstr>Deutung des Erwartungswerts</vt:lpstr>
      <vt:lpstr>Veranschaulichung</vt:lpstr>
      <vt:lpstr>Ein Gewicht bei Markierung 0?</vt:lpstr>
      <vt:lpstr>Rechenbeispiel 1</vt:lpstr>
      <vt:lpstr>Lösung zu Rechenbeispiel 1</vt:lpstr>
      <vt:lpstr>Lösung zu Rechenbeispiel 1</vt:lpstr>
      <vt:lpstr>Rechenbeispiel 2</vt:lpstr>
      <vt:lpstr>Lösung zu Rechenbeispiel 2</vt:lpstr>
      <vt:lpstr>Lösung zu Rechenbeispiel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Klaus Messner</dc:creator>
  <cp:lastModifiedBy>Klaus Messner</cp:lastModifiedBy>
  <cp:revision>242</cp:revision>
  <dcterms:created xsi:type="dcterms:W3CDTF">2013-03-17T05:38:34Z</dcterms:created>
  <dcterms:modified xsi:type="dcterms:W3CDTF">2018-10-21T07:58:51Z</dcterms:modified>
</cp:coreProperties>
</file>